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9" r:id="rId5"/>
    <p:sldId id="264" r:id="rId6"/>
    <p:sldId id="261" r:id="rId7"/>
    <p:sldId id="265" r:id="rId8"/>
    <p:sldId id="263" r:id="rId9"/>
    <p:sldId id="269"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3934" autoAdjust="0"/>
  </p:normalViewPr>
  <p:slideViewPr>
    <p:cSldViewPr snapToGrid="0">
      <p:cViewPr varScale="1">
        <p:scale>
          <a:sx n="57" d="100"/>
          <a:sy n="57" d="100"/>
        </p:scale>
        <p:origin x="23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ey Sheehan" userId="660b9056-30f1-4391-ad8e-d8b03693b0a2" providerId="ADAL" clId="{B9B154D6-6F23-4801-B6A7-9FD4A2953C24}"/>
    <pc:docChg chg="modSld">
      <pc:chgData name="Kimberley Sheehan" userId="660b9056-30f1-4391-ad8e-d8b03693b0a2" providerId="ADAL" clId="{B9B154D6-6F23-4801-B6A7-9FD4A2953C24}" dt="2020-06-08T16:46:32.668" v="182" actId="6549"/>
      <pc:docMkLst>
        <pc:docMk/>
      </pc:docMkLst>
      <pc:sldChg chg="modNotesTx">
        <pc:chgData name="Kimberley Sheehan" userId="660b9056-30f1-4391-ad8e-d8b03693b0a2" providerId="ADAL" clId="{B9B154D6-6F23-4801-B6A7-9FD4A2953C24}" dt="2020-06-08T16:46:32.668" v="182" actId="6549"/>
        <pc:sldMkLst>
          <pc:docMk/>
          <pc:sldMk cId="3039265640" sldId="260"/>
        </pc:sldMkLst>
      </pc:sldChg>
      <pc:sldChg chg="modNotesTx">
        <pc:chgData name="Kimberley Sheehan" userId="660b9056-30f1-4391-ad8e-d8b03693b0a2" providerId="ADAL" clId="{B9B154D6-6F23-4801-B6A7-9FD4A2953C24}" dt="2020-06-08T16:45:17.472" v="2" actId="20577"/>
        <pc:sldMkLst>
          <pc:docMk/>
          <pc:sldMk cId="1423803836"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7F58-9E2C-4BA7-8B42-C0FBB81997CB}" type="datetimeFigureOut">
              <a:rPr lang="en-GB" smtClean="0"/>
              <a:t>08/06/2020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ropbox.com/sh/oq1lmtu50abqcb1/AABtDxQOWcIkaSZKY0oRVy8la?dl=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uFill>
                  <a:solidFill/>
                </a:uFill>
                <a:latin typeface="Trebuchet MS"/>
                <a:ea typeface="Trebuchet MS"/>
                <a:cs typeface="Trebuchet MS"/>
                <a:sym typeface="Trebuchet MS"/>
              </a:rPr>
              <a:t>Please customise, add or remove slides and information to reflect how your school/class can</a:t>
            </a:r>
            <a:r>
              <a:rPr lang="en-GB" sz="1200" b="1" baseline="0" dirty="0">
                <a:solidFill>
                  <a:sysClr val="windowText" lastClr="000000"/>
                </a:solidFill>
                <a:uFill>
                  <a:solidFill/>
                </a:uFill>
                <a:latin typeface="Trebuchet MS"/>
                <a:ea typeface="Trebuchet MS"/>
                <a:cs typeface="Trebuchet MS"/>
                <a:sym typeface="Trebuchet MS"/>
              </a:rPr>
              <a:t> take part in the</a:t>
            </a:r>
            <a:r>
              <a:rPr lang="en-GB" sz="1200" b="1" dirty="0">
                <a:solidFill>
                  <a:sysClr val="windowText" lastClr="000000"/>
                </a:solidFill>
                <a:uFill>
                  <a:solidFill/>
                </a:uFill>
                <a:latin typeface="Trebuchet MS"/>
                <a:ea typeface="Trebuchet MS"/>
                <a:cs typeface="Trebuchet MS"/>
                <a:sym typeface="Trebuchet MS"/>
              </a:rPr>
              <a:t> Summer Reading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The Reading Agency reached over 1.8 million people across the UK, including more than 950,000 children and over 900,000 adults and young people. Our largest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programme</a:t>
            </a:r>
            <a:r>
              <a:rPr lang="en-US" sz="1200" kern="1200" baseline="0" dirty="0">
                <a:solidFill>
                  <a:schemeClr val="tx1"/>
                </a:solidFill>
                <a:effectLst/>
                <a:latin typeface="+mn-lt"/>
                <a:ea typeface="+mn-ea"/>
                <a:cs typeface="+mn-cs"/>
              </a:rPr>
              <a:t> is The Summer Reading Challenge that takes place every summer. Last year, 722,731 children took part in our Space Chase reading challenge.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this year the Challenge will be digital and start on the 5 June!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Every summer holiday, children are encouraged to read six (or more) books of their choice with collectable incentives and rewards, plus a certificate for every child who completes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p>
          <a:p>
            <a:pPr marL="171450" indent="-171450">
              <a:buFont typeface="Arial" panose="020B0604020202020204" pitchFamily="34" charset="0"/>
              <a:buChar char="•"/>
            </a:pPr>
            <a:r>
              <a:rPr lang="en-GB" dirty="0"/>
              <a:t>As libraries make plans to reopen, The Reading Agency is working closely with partners to provide physical Summer Reading Challenge materials to local authorities, enabling them to reach children and families who may not participate online</a:t>
            </a: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272889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Summer Reading Challenge 2020 is here! This year’s Challenge is called Silly Squad and is all about funny books, happiness and having a laugh! The Silly Squad is a team of animal friends who love to go on adventures and get stuck into all different kinds of funny books.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join the Silly Squad on a new adventure by setting your own personal reading Challenge to complete this summer. The Silly Squad website will help you keep track of your books, reviews, and the rewards you unlock along the way. How many books will you read?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complete your Challenge, you’ll also get a special certificate to print off and keep. The website has loads of brilliant book suggestions to get you started, and tips on how you can keep reading even while schools and libraries are closed. Did you know you can get e-books</a:t>
            </a:r>
            <a:r>
              <a:rPr lang="en-GB" sz="1200" kern="1200" baseline="0" dirty="0">
                <a:solidFill>
                  <a:schemeClr val="tx1"/>
                </a:solidFill>
                <a:effectLst/>
                <a:latin typeface="+mn-lt"/>
                <a:ea typeface="+mn-ea"/>
                <a:cs typeface="+mn-cs"/>
              </a:rPr>
              <a:t> for free from your local library? </a:t>
            </a:r>
            <a:r>
              <a:rPr lang="en-GB" sz="1200" kern="1200" dirty="0">
                <a:solidFill>
                  <a:schemeClr val="tx1"/>
                </a:solidFill>
                <a:effectLst/>
                <a:latin typeface="+mn-lt"/>
                <a:ea typeface="+mn-ea"/>
                <a:cs typeface="+mn-cs"/>
              </a:rPr>
              <a:t>You can also find heaps of super silly activities, quizzes, videos, games and more to keep you entertained at home! This year’s Challenge runs from 5 June to September, so there’s plenty of time to take part and get silly this summer.</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let’s get silly!</a:t>
            </a: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Who</a:t>
            </a:r>
            <a:r>
              <a:rPr lang="en-US" sz="1200" b="1" kern="1200" baseline="0" dirty="0">
                <a:solidFill>
                  <a:schemeClr val="tx1"/>
                </a:solidFill>
                <a:effectLst/>
                <a:latin typeface="+mn-lt"/>
                <a:ea typeface="+mn-ea"/>
                <a:cs typeface="+mn-cs"/>
              </a:rPr>
              <a:t> do you think is the funniest?</a:t>
            </a:r>
            <a:endParaRPr lang="en-GB" b="1" dirty="0"/>
          </a:p>
          <a:p>
            <a:endParaRPr lang="en-GB" dirty="0"/>
          </a:p>
          <a:p>
            <a:r>
              <a:rPr lang="en-US" sz="1200" b="0" u="sng" kern="1200" dirty="0">
                <a:solidFill>
                  <a:schemeClr val="tx1"/>
                </a:solidFill>
                <a:effectLst/>
                <a:latin typeface="+mn-lt"/>
                <a:ea typeface="+mn-ea"/>
                <a:cs typeface="+mn-cs"/>
              </a:rPr>
              <a:t>The Silly Squad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Snŵc</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Awen</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r>
              <a:rPr lang="en-US" sz="1200" kern="1200" dirty="0">
                <a:solidFill>
                  <a:schemeClr val="tx1"/>
                </a:solidFill>
                <a:effectLst/>
                <a:latin typeface="+mn-lt"/>
                <a:ea typeface="+mn-ea"/>
                <a:cs typeface="+mn-cs"/>
              </a:rPr>
              <a:t>(Sonia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r>
              <a:rPr lang="en-US" sz="1200" kern="1200" dirty="0">
                <a:solidFill>
                  <a:schemeClr val="tx1"/>
                </a:solidFill>
                <a:effectLst/>
                <a:latin typeface="+mn-lt"/>
                <a:ea typeface="+mn-ea"/>
                <a:cs typeface="+mn-cs"/>
              </a:rPr>
              <a:t>(Lili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the panda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Bambwsl</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4</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what books make you laugh and sign up at sillysquad.org.uk.</a:t>
            </a:r>
          </a:p>
          <a:p>
            <a:endParaRPr lang="en-GB" dirty="0"/>
          </a:p>
          <a:p>
            <a:r>
              <a:rPr lang="en-GB" dirty="0"/>
              <a:t>If you already have a profile set up from previous years, you do not need to sign</a:t>
            </a:r>
            <a:r>
              <a:rPr lang="en-GB" baseline="0" dirty="0"/>
              <a:t> up again.</a:t>
            </a:r>
          </a:p>
          <a:p>
            <a:endParaRPr lang="en-GB" baseline="0" dirty="0"/>
          </a:p>
          <a:p>
            <a:r>
              <a:rPr lang="en-GB" baseline="0" dirty="0"/>
              <a:t>You can also: </a:t>
            </a:r>
          </a:p>
          <a:p>
            <a:pPr marL="171450" indent="-171450">
              <a:buFont typeface="Arial" panose="020B0604020202020204" pitchFamily="34" charset="0"/>
              <a:buChar char="•"/>
            </a:pPr>
            <a:r>
              <a:rPr lang="en-GB" dirty="0"/>
              <a:t>Find reading recommendations from the Silly Squad and other children taking part in the Challenge </a:t>
            </a:r>
          </a:p>
          <a:p>
            <a:pPr marL="171450" indent="-171450">
              <a:buFont typeface="Arial" panose="020B0604020202020204" pitchFamily="34" charset="0"/>
              <a:buChar char="•"/>
            </a:pPr>
            <a:r>
              <a:rPr lang="en-GB" dirty="0"/>
              <a:t>Get tips on finding books to read while the library is closed</a:t>
            </a:r>
          </a:p>
          <a:p>
            <a:pPr marL="171450" indent="-171450">
              <a:buFont typeface="Arial" panose="020B0604020202020204" pitchFamily="34" charset="0"/>
              <a:buChar char="•"/>
            </a:pPr>
            <a:r>
              <a:rPr lang="en-GB" dirty="0"/>
              <a:t>Play games and enter competitions</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endParaRPr lang="en-GB" baseline="0" dirty="0"/>
          </a:p>
          <a:p>
            <a:r>
              <a:rPr lang="en-GB" baseline="0" dirty="0"/>
              <a:t>You can also challenge yourself and read more than six! Maybe you want to try different types of books. S</a:t>
            </a:r>
            <a:r>
              <a:rPr lang="en-GB" altLang="en-US" dirty="0"/>
              <a:t>hare</a:t>
            </a:r>
            <a:r>
              <a:rPr lang="en-GB" altLang="en-US" baseline="0" dirty="0"/>
              <a:t> your favourite books with other children taking part in the Challenge and even unlock extra rewards for your reading.</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5</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pesky pigeon</a:t>
            </a:r>
            <a:r>
              <a:rPr lang="en-GB" baseline="0" dirty="0"/>
              <a:t> again! He works for Brian the pony. </a:t>
            </a:r>
            <a:r>
              <a:rPr lang="en-GB" dirty="0"/>
              <a:t>Brian is a total grump with no friends and no sense of humour. He’s too busy plotting against the Silly Squad to read any books and hopes his unicorn costume will throw them off the scent. No one would suspect a unicorn of getting up to mischief, would they? 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r>
              <a:rPr lang="en-GB" dirty="0"/>
              <a:t>We had a whole host of virtual events with guest celebrities and authors for our launch on the Summer Reading Challenge Facebook page.</a:t>
            </a:r>
            <a:r>
              <a:rPr lang="en-GB" baseline="0" dirty="0"/>
              <a:t> The videos are still there if you would like to take a look. Follow along on our social media platforms (@</a:t>
            </a:r>
            <a:r>
              <a:rPr lang="en-GB" baseline="0" dirty="0" err="1"/>
              <a:t>readingagency</a:t>
            </a:r>
            <a:r>
              <a:rPr lang="en-GB" baseline="0" dirty="0"/>
              <a:t> on Twitter and @</a:t>
            </a:r>
            <a:r>
              <a:rPr lang="en-GB" baseline="0" dirty="0" err="1"/>
              <a:t>SummerReadingChallengeUK</a:t>
            </a:r>
            <a:r>
              <a:rPr lang="en-GB" baseline="0" dirty="0"/>
              <a:t> on Facebook) and on the sillysquad.org.uk website.</a:t>
            </a:r>
          </a:p>
          <a:p>
            <a:endParaRPr lang="en-GB" baseline="0" dirty="0"/>
          </a:p>
          <a:p>
            <a:r>
              <a:rPr lang="en-GB" baseline="0" dirty="0"/>
              <a:t>We have more information and assets for teachers in our Teachers’ Toolkit saved in the Dropbox: </a:t>
            </a:r>
            <a:r>
              <a:rPr lang="en-GB" dirty="0">
                <a:hlinkClick r:id="rId3"/>
              </a:rPr>
              <a:t>https://www.dropbox.com/sh/oq1lmtu50abqcb1/AABtDxQOWcIkaSZKY0oRVy8la?dl=0</a:t>
            </a:r>
            <a:endParaRPr lang="en-GB" baseline="0" dirty="0">
              <a:highlight>
                <a:srgbClr val="FFFF00"/>
              </a:highlight>
            </a:endParaRPr>
          </a:p>
          <a:p>
            <a:endParaRPr lang="en-GB" b="0" baseline="0" dirty="0">
              <a:highlight>
                <a:srgbClr val="FFFF00"/>
              </a:highlight>
            </a:endParaRPr>
          </a:p>
          <a:p>
            <a:r>
              <a:rPr lang="en-GB" b="0" baseline="0" dirty="0">
                <a:highlight>
                  <a:srgbClr val="FFFF00"/>
                </a:highlight>
              </a:rPr>
              <a:t>Visit our School Zone for more resources which will go live on the Summer Reading Challenge website. There will also be a Home Zone for parents/carers to access to support the Challenge at home.</a:t>
            </a:r>
          </a:p>
          <a:p>
            <a:endParaRPr lang="en-GB" b="0" baseline="0" dirty="0"/>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7</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08/06/2020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08/06/2020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08/06/2020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08/06/2020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5.png"/><Relationship Id="rId5" Type="http://schemas.openxmlformats.org/officeDocument/2006/relationships/image" Target="../media/image3.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3.jpe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5.png"/><Relationship Id="rId5" Type="http://schemas.openxmlformats.org/officeDocument/2006/relationships/image" Target="../media/image3.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a:extLst>
              <a:ext uri="{FF2B5EF4-FFF2-40B4-BE49-F238E27FC236}">
                <a16:creationId xmlns:a16="http://schemas.microsoft.com/office/drawing/2014/main" id="{54AAF680-79A4-485E-8801-BC12088349CD}"/>
              </a:ext>
            </a:extLst>
          </p:cNvPr>
          <p:cNvPicPr>
            <a:picLocks noChangeAspect="1"/>
          </p:cNvPicPr>
          <p:nvPr/>
        </p:nvPicPr>
        <p:blipFill>
          <a:blip r:embed="rId7"/>
          <a:stretch>
            <a:fillRect/>
          </a:stretch>
        </p:blipFill>
        <p:spPr>
          <a:xfrm>
            <a:off x="385334" y="1414335"/>
            <a:ext cx="8367914" cy="3297924"/>
          </a:xfrm>
          <a:prstGeom prst="rect">
            <a:avLst/>
          </a:prstGeom>
        </p:spPr>
      </p:pic>
      <p:pic>
        <p:nvPicPr>
          <p:cNvPr id="12" name="Picture 11" descr="A picture containing mirror&#10;&#10;Description automatically generated">
            <a:extLst>
              <a:ext uri="{FF2B5EF4-FFF2-40B4-BE49-F238E27FC236}">
                <a16:creationId xmlns:a16="http://schemas.microsoft.com/office/drawing/2014/main" id="{E274209F-360B-4199-805B-93535A308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pic>
        <p:nvPicPr>
          <p:cNvPr id="11" name="Picture 10">
            <a:extLst>
              <a:ext uri="{FF2B5EF4-FFF2-40B4-BE49-F238E27FC236}">
                <a16:creationId xmlns:a16="http://schemas.microsoft.com/office/drawing/2014/main" id="{E2DE853C-504A-40A6-BB1D-91ADC3606FB2}"/>
              </a:ext>
            </a:extLst>
          </p:cNvPr>
          <p:cNvPicPr>
            <a:picLocks noChangeAspect="1"/>
          </p:cNvPicPr>
          <p:nvPr/>
        </p:nvPicPr>
        <p:blipFill rotWithShape="1">
          <a:blip r:embed="rId7"/>
          <a:srcRect t="5344" b="5362"/>
          <a:stretch/>
        </p:blipFill>
        <p:spPr>
          <a:xfrm>
            <a:off x="1884261" y="1414130"/>
            <a:ext cx="5375478" cy="3600007"/>
          </a:xfrm>
          <a:prstGeom prst="rect">
            <a:avLst/>
          </a:prstGeom>
          <a:effectLst>
            <a:glow rad="101600">
              <a:schemeClr val="accent3">
                <a:satMod val="175000"/>
                <a:alpha val="40000"/>
              </a:schemeClr>
            </a:glow>
          </a:effectLst>
        </p:spPr>
      </p:pic>
      <p:pic>
        <p:nvPicPr>
          <p:cNvPr id="9" name="Content Placeholder 4" descr="A picture containing monitor, computer, open, black&#10;&#10;Description automatically generated">
            <a:extLst>
              <a:ext uri="{FF2B5EF4-FFF2-40B4-BE49-F238E27FC236}">
                <a16:creationId xmlns:a16="http://schemas.microsoft.com/office/drawing/2014/main" id="{2EE31373-B4CB-4ABD-A45A-79BA84DBC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70504">
            <a:off x="1250040" y="4537580"/>
            <a:ext cx="947630" cy="953114"/>
          </a:xfrm>
          <a:prstGeom prst="rect">
            <a:avLst/>
          </a:prstGeom>
        </p:spPr>
      </p:pic>
      <p:pic>
        <p:nvPicPr>
          <p:cNvPr id="10" name="Picture 9">
            <a:extLst>
              <a:ext uri="{FF2B5EF4-FFF2-40B4-BE49-F238E27FC236}">
                <a16:creationId xmlns:a16="http://schemas.microsoft.com/office/drawing/2014/main" id="{C64683F9-0FF1-4542-9DF2-C37A63A6D4D7}"/>
              </a:ext>
            </a:extLst>
          </p:cNvPr>
          <p:cNvPicPr>
            <a:picLocks noChangeAspect="1"/>
          </p:cNvPicPr>
          <p:nvPr/>
        </p:nvPicPr>
        <p:blipFill>
          <a:blip r:embed="rId9"/>
          <a:stretch>
            <a:fillRect/>
          </a:stretch>
        </p:blipFill>
        <p:spPr>
          <a:xfrm rot="1721904">
            <a:off x="6834376" y="822824"/>
            <a:ext cx="828751" cy="828751"/>
          </a:xfrm>
          <a:prstGeom prst="rect">
            <a:avLst/>
          </a:prstGeom>
        </p:spPr>
      </p:pic>
      <p:sp>
        <p:nvSpPr>
          <p:cNvPr id="12" name="Rectangle 11">
            <a:extLst>
              <a:ext uri="{FF2B5EF4-FFF2-40B4-BE49-F238E27FC236}">
                <a16:creationId xmlns:a16="http://schemas.microsoft.com/office/drawing/2014/main" id="{F9FB1B9A-28F5-471F-9D91-5CD44F9B4F57}"/>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t>Photographs © Dave Warren 2019 </a:t>
            </a:r>
            <a:r>
              <a:rPr lang="en-GB" sz="1050" b="1" kern="0" dirty="0"/>
              <a:t>for The Reading Agency </a:t>
            </a:r>
          </a:p>
        </p:txBody>
      </p:sp>
    </p:spTree>
    <p:extLst>
      <p:ext uri="{BB962C8B-B14F-4D97-AF65-F5344CB8AC3E}">
        <p14:creationId xmlns:p14="http://schemas.microsoft.com/office/powerpoint/2010/main" val="202373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19" name="Picture 18" descr="A close up of a logo&#10;&#10;Description automatically generated">
            <a:extLst>
              <a:ext uri="{FF2B5EF4-FFF2-40B4-BE49-F238E27FC236}">
                <a16:creationId xmlns:a16="http://schemas.microsoft.com/office/drawing/2014/main" id="{9F85DC8F-1CE7-41E1-8183-136E146D2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062" y="4398230"/>
            <a:ext cx="954461" cy="1106446"/>
          </a:xfrm>
          <a:prstGeom prst="rect">
            <a:avLst/>
          </a:prstGeom>
        </p:spPr>
      </p:pic>
      <p:pic>
        <p:nvPicPr>
          <p:cNvPr id="22" name="Picture 21">
            <a:extLst>
              <a:ext uri="{FF2B5EF4-FFF2-40B4-BE49-F238E27FC236}">
                <a16:creationId xmlns:a16="http://schemas.microsoft.com/office/drawing/2014/main" id="{D85E97EB-8F34-47FA-B282-32B898514EA1}"/>
              </a:ext>
            </a:extLst>
          </p:cNvPr>
          <p:cNvPicPr>
            <a:picLocks noChangeAspect="1"/>
          </p:cNvPicPr>
          <p:nvPr/>
        </p:nvPicPr>
        <p:blipFill>
          <a:blip r:embed="rId5"/>
          <a:stretch>
            <a:fillRect/>
          </a:stretch>
        </p:blipFill>
        <p:spPr>
          <a:xfrm>
            <a:off x="378162" y="626236"/>
            <a:ext cx="3417661" cy="851331"/>
          </a:xfrm>
          <a:prstGeom prst="rect">
            <a:avLst/>
          </a:prstGeom>
        </p:spPr>
      </p:pic>
      <p:pic>
        <p:nvPicPr>
          <p:cNvPr id="21" name="Picture 20">
            <a:extLst>
              <a:ext uri="{FF2B5EF4-FFF2-40B4-BE49-F238E27FC236}">
                <a16:creationId xmlns:a16="http://schemas.microsoft.com/office/drawing/2014/main" id="{F6D68932-20CD-44F1-8952-A3E70E0C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064">
            <a:off x="7807676" y="4164051"/>
            <a:ext cx="729788" cy="885476"/>
          </a:xfrm>
          <a:prstGeom prst="rect">
            <a:avLst/>
          </a:prstGeom>
        </p:spPr>
      </p:pic>
      <p:pic>
        <p:nvPicPr>
          <p:cNvPr id="26" name="Picture 25" descr="A close up of an animal&#10;&#10;Description automatically generated">
            <a:extLst>
              <a:ext uri="{FF2B5EF4-FFF2-40B4-BE49-F238E27FC236}">
                <a16:creationId xmlns:a16="http://schemas.microsoft.com/office/drawing/2014/main" id="{D9EFFD1B-DFB3-47D0-B632-E9997383E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9" y="1342379"/>
            <a:ext cx="2330752" cy="431643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718F88E4-CADC-4C2E-98F9-DB075FDF2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60" y="3035372"/>
            <a:ext cx="2018604" cy="2469304"/>
          </a:xfrm>
          <a:prstGeom prst="rect">
            <a:avLst/>
          </a:prstGeom>
        </p:spPr>
      </p:pic>
      <p:pic>
        <p:nvPicPr>
          <p:cNvPr id="28" name="Picture 27"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113" y="2469916"/>
            <a:ext cx="2419964" cy="3211888"/>
          </a:xfrm>
          <a:prstGeom prst="rect">
            <a:avLst/>
          </a:prstGeom>
        </p:spPr>
      </p:pic>
      <p:pic>
        <p:nvPicPr>
          <p:cNvPr id="17" name="Picture 16" descr="A picture containing cake, birthday, sitting, table&#10;&#10;Description automatically generated">
            <a:extLst>
              <a:ext uri="{FF2B5EF4-FFF2-40B4-BE49-F238E27FC236}">
                <a16:creationId xmlns:a16="http://schemas.microsoft.com/office/drawing/2014/main" id="{0E6EDA6A-A07F-45E0-BC80-DAC1F6B9F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5814" y="257577"/>
            <a:ext cx="2777319" cy="3340709"/>
          </a:xfrm>
          <a:prstGeom prst="rect">
            <a:avLst/>
          </a:prstGeom>
        </p:spPr>
      </p:pic>
      <p:pic>
        <p:nvPicPr>
          <p:cNvPr id="24" name="Picture 23"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3702" y="257577"/>
            <a:ext cx="2240608" cy="3083804"/>
          </a:xfrm>
          <a:prstGeom prst="rect">
            <a:avLst/>
          </a:prstGeom>
        </p:spPr>
      </p:pic>
      <p:pic>
        <p:nvPicPr>
          <p:cNvPr id="18" name="Picture 17" descr="A picture containing dark, water, white, light&#10;&#10;Description automatically generated">
            <a:extLst>
              <a:ext uri="{FF2B5EF4-FFF2-40B4-BE49-F238E27FC236}">
                <a16:creationId xmlns:a16="http://schemas.microsoft.com/office/drawing/2014/main" id="{D4A83968-57E9-41A5-A7CC-2C346D4799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345" y="1346638"/>
            <a:ext cx="1591822" cy="2341801"/>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13"/>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spTree>
    <p:extLst>
      <p:ext uri="{BB962C8B-B14F-4D97-AF65-F5344CB8AC3E}">
        <p14:creationId xmlns:p14="http://schemas.microsoft.com/office/powerpoint/2010/main" val="95942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a16="http://schemas.microsoft.com/office/drawing/2014/main"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a16="http://schemas.microsoft.com/office/drawing/2014/main"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a16="http://schemas.microsoft.com/office/drawing/2014/main"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a16="http://schemas.microsoft.com/office/drawing/2014/main"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a16="http://schemas.microsoft.com/office/drawing/2014/main"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a16="http://schemas.microsoft.com/office/drawing/2014/main"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a16="http://schemas.microsoft.com/office/drawing/2014/main"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a16="http://schemas.microsoft.com/office/drawing/2014/main"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a16="http://schemas.microsoft.com/office/drawing/2014/main" id="{19F3315E-06E6-4D72-9E85-A068F71FC5E5}"/>
              </a:ext>
            </a:extLst>
          </p:cNvPr>
          <p:cNvSpPr/>
          <p:nvPr/>
        </p:nvSpPr>
        <p:spPr>
          <a:xfrm>
            <a:off x="695694" y="2699077"/>
            <a:ext cx="7577225" cy="2464008"/>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You can get eBooks for free from your local library</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Read at least SIX library books over the holidays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p:txBody>
      </p:sp>
      <p:sp>
        <p:nvSpPr>
          <p:cNvPr id="18" name="Rectangle 17">
            <a:extLst>
              <a:ext uri="{FF2B5EF4-FFF2-40B4-BE49-F238E27FC236}">
                <a16:creationId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142380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a16="http://schemas.microsoft.com/office/drawing/2014/main"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a16="http://schemas.microsoft.com/office/drawing/2014/main"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a16="http://schemas.microsoft.com/office/drawing/2014/main"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a16="http://schemas.microsoft.com/office/drawing/2014/main"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a16="http://schemas.microsoft.com/office/drawing/2014/main"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a16="http://schemas.microsoft.com/office/drawing/2014/main"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a16="http://schemas.microsoft.com/office/drawing/2014/main" id="{55521DB9-F299-492B-9845-04549FE047F8}"/>
              </a:ext>
            </a:extLst>
          </p:cNvPr>
          <p:cNvPicPr>
            <a:picLocks noChangeAspect="1"/>
          </p:cNvPicPr>
          <p:nvPr/>
        </p:nvPicPr>
        <p:blipFill rotWithShape="1">
          <a:blip r:embed="rId8"/>
          <a:srcRect t="11556"/>
          <a:stretch/>
        </p:blipFill>
        <p:spPr>
          <a:xfrm>
            <a:off x="1095153" y="1835991"/>
            <a:ext cx="6953693" cy="2917264"/>
          </a:xfrm>
          <a:prstGeom prst="rect">
            <a:avLst/>
          </a:prstGeom>
        </p:spPr>
      </p:pic>
      <p:pic>
        <p:nvPicPr>
          <p:cNvPr id="10" name="Picture 9">
            <a:extLst>
              <a:ext uri="{FF2B5EF4-FFF2-40B4-BE49-F238E27FC236}">
                <a16:creationId xmlns:a16="http://schemas.microsoft.com/office/drawing/2014/main"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a16="http://schemas.microsoft.com/office/drawing/2014/main"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a16="http://schemas.microsoft.com/office/drawing/2014/main"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2.xml><?xml version="1.0" encoding="utf-8"?>
<ds:datastoreItem xmlns:ds="http://schemas.openxmlformats.org/officeDocument/2006/customXml" ds:itemID="{9C564E30-0F8F-4A8E-8674-993AC60F7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C83F6-A3BF-4810-9844-A76EDF669925}">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d3493080-8355-45f9-82a1-ed57c908bae9"/>
    <ds:schemaRef ds:uri="http://purl.org/dc/elements/1.1/"/>
    <ds:schemaRef ds:uri="http://schemas.microsoft.com/office/2006/metadata/properties"/>
    <ds:schemaRef ds:uri="88329ebe-eddf-4a13-9155-b00765335f1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59</TotalTime>
  <Words>1776</Words>
  <Application>Microsoft Office PowerPoint</Application>
  <PresentationFormat>On-screen Show (4:3)</PresentationFormat>
  <Paragraphs>103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Symbol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Kimberley Sheehan</cp:lastModifiedBy>
  <cp:revision>11</cp:revision>
  <dcterms:created xsi:type="dcterms:W3CDTF">2020-05-29T09:15:46Z</dcterms:created>
  <dcterms:modified xsi:type="dcterms:W3CDTF">2020-06-08T16:46:39Z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